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 id="264" r:id="rId45"/>
    <p:sldId id="265" r:id="rId46"/>
    <p:sldId id="266" r:id="rId47"/>
    <p:sldId id="267"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Fira Sans" charset="1" panose="020B0503050000020004"/>
      <p:regular r:id="rId19"/>
    </p:embeddedFont>
    <p:embeddedFont>
      <p:font typeface="Fira Sans Bold" charset="1" panose="020B0803050000020004"/>
      <p:regular r:id="rId20"/>
    </p:embeddedFont>
    <p:embeddedFont>
      <p:font typeface="Fira Sans Italics" charset="1" panose="020B0503050000020004"/>
      <p:regular r:id="rId21"/>
    </p:embeddedFont>
    <p:embeddedFont>
      <p:font typeface="Fira Sans Bold Italics" charset="1" panose="020B0803050000020004"/>
      <p:regular r:id="rId22"/>
    </p:embeddedFont>
    <p:embeddedFont>
      <p:font typeface="Fira Sans Thin" charset="1" panose="020B0303050000020004"/>
      <p:regular r:id="rId23"/>
    </p:embeddedFont>
    <p:embeddedFont>
      <p:font typeface="Fira Sans Thin Italics" charset="1" panose="020B0303050000020004"/>
      <p:regular r:id="rId24"/>
    </p:embeddedFont>
    <p:embeddedFont>
      <p:font typeface="Fira Sans Extra-Light" charset="1" panose="020B0403050000020004"/>
      <p:regular r:id="rId25"/>
    </p:embeddedFont>
    <p:embeddedFont>
      <p:font typeface="Fira Sans Extra-Light Italics" charset="1" panose="020B0403050000020004"/>
      <p:regular r:id="rId26"/>
    </p:embeddedFont>
    <p:embeddedFont>
      <p:font typeface="Fira Sans Light" charset="1" panose="020B0403050000020004"/>
      <p:regular r:id="rId27"/>
    </p:embeddedFont>
    <p:embeddedFont>
      <p:font typeface="Fira Sans Light Italics" charset="1" panose="020B0403050000020004"/>
      <p:regular r:id="rId28"/>
    </p:embeddedFont>
    <p:embeddedFont>
      <p:font typeface="Fira Sans Medium" charset="1" panose="020B0603050000020004"/>
      <p:regular r:id="rId29"/>
    </p:embeddedFont>
    <p:embeddedFont>
      <p:font typeface="Fira Sans Medium Italics" charset="1" panose="020B0603050000020004"/>
      <p:regular r:id="rId30"/>
    </p:embeddedFont>
    <p:embeddedFont>
      <p:font typeface="Fira Sans Semi-Bold" charset="1" panose="020B0603050000020004"/>
      <p:regular r:id="rId31"/>
    </p:embeddedFont>
    <p:embeddedFont>
      <p:font typeface="Fira Sans Semi-Bold Italics" charset="1" panose="020B0703050000020004"/>
      <p:regular r:id="rId32"/>
    </p:embeddedFont>
    <p:embeddedFont>
      <p:font typeface="Fira Sans Ultra-Bold" charset="1" panose="020B0903050000020004"/>
      <p:regular r:id="rId33"/>
    </p:embeddedFont>
    <p:embeddedFont>
      <p:font typeface="Fira Sans Ultra-Bold Italics" charset="1" panose="020B0903050000020004"/>
      <p:regular r:id="rId34"/>
    </p:embeddedFont>
    <p:embeddedFont>
      <p:font typeface="Fira Sans Heavy" charset="1" panose="020B0A03050000020004"/>
      <p:regular r:id="rId35"/>
    </p:embeddedFont>
    <p:embeddedFont>
      <p:font typeface="Fira Sans Heavy Italics" charset="1" panose="020B0A03050000020004"/>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45" Target="slides/slide9.xml" Type="http://schemas.openxmlformats.org/officeDocument/2006/relationships/slide"/><Relationship Id="rId46" Target="slides/slide10.xml" Type="http://schemas.openxmlformats.org/officeDocument/2006/relationships/slide"/><Relationship Id="rId47" Target="slides/slide11.xml" Type="http://schemas.openxmlformats.org/officeDocument/2006/relationships/slide"/><Relationship Id="rId48"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778904" y="1161599"/>
            <a:ext cx="8724809" cy="1704975"/>
          </a:xfrm>
          <a:prstGeom prst="rect">
            <a:avLst/>
          </a:prstGeom>
        </p:spPr>
        <p:txBody>
          <a:bodyPr anchor="t" rtlCol="false" tIns="0" lIns="0" bIns="0" rIns="0">
            <a:spAutoFit/>
          </a:bodyPr>
          <a:lstStyle/>
          <a:p>
            <a:pPr>
              <a:lnSpc>
                <a:spcPts val="13412"/>
              </a:lnSpc>
            </a:pPr>
            <a:r>
              <a:rPr lang="en-US" sz="11177">
                <a:solidFill>
                  <a:srgbClr val="000000"/>
                </a:solidFill>
                <a:latin typeface="Fira Sans Bold"/>
              </a:rPr>
              <a:t>RESTAURENT</a:t>
            </a:r>
          </a:p>
        </p:txBody>
      </p:sp>
      <p:grpSp>
        <p:nvGrpSpPr>
          <p:cNvPr name="Group 3" id="3"/>
          <p:cNvGrpSpPr/>
          <p:nvPr/>
        </p:nvGrpSpPr>
        <p:grpSpPr>
          <a:xfrm rot="0">
            <a:off x="14328902" y="2317173"/>
            <a:ext cx="7321033" cy="6340049"/>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12122944" y="7035126"/>
            <a:ext cx="4970154" cy="430417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2336342" y="5954842"/>
            <a:ext cx="2271679" cy="196728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0">
            <a:off x="13737770" y="373605"/>
            <a:ext cx="3799619" cy="3290488"/>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778943" y="2934498"/>
            <a:ext cx="7771041" cy="809625"/>
          </a:xfrm>
          <a:prstGeom prst="rect">
            <a:avLst/>
          </a:prstGeom>
        </p:spPr>
        <p:txBody>
          <a:bodyPr anchor="t" rtlCol="false" tIns="0" lIns="0" bIns="0" rIns="0">
            <a:spAutoFit/>
          </a:bodyPr>
          <a:lstStyle/>
          <a:p>
            <a:pPr>
              <a:lnSpc>
                <a:spcPts val="6333"/>
              </a:lnSpc>
            </a:pPr>
            <a:r>
              <a:rPr lang="en-US" sz="5277">
                <a:solidFill>
                  <a:srgbClr val="000000"/>
                </a:solidFill>
                <a:latin typeface="Fira Sans Bold"/>
              </a:rPr>
              <a:t>Reservation BOT</a:t>
            </a:r>
          </a:p>
        </p:txBody>
      </p:sp>
      <p:sp>
        <p:nvSpPr>
          <p:cNvPr name="TextBox 12" id="12"/>
          <p:cNvSpPr txBox="true"/>
          <p:nvPr/>
        </p:nvSpPr>
        <p:spPr>
          <a:xfrm rot="0">
            <a:off x="778904" y="7231192"/>
            <a:ext cx="8365096" cy="733425"/>
          </a:xfrm>
          <a:prstGeom prst="rect">
            <a:avLst/>
          </a:prstGeom>
        </p:spPr>
        <p:txBody>
          <a:bodyPr anchor="t" rtlCol="false" tIns="0" lIns="0" bIns="0" rIns="0">
            <a:spAutoFit/>
          </a:bodyPr>
          <a:lstStyle/>
          <a:p>
            <a:pPr>
              <a:lnSpc>
                <a:spcPts val="5133"/>
              </a:lnSpc>
            </a:pPr>
            <a:r>
              <a:rPr lang="en-US" sz="4278">
                <a:solidFill>
                  <a:srgbClr val="000000"/>
                </a:solidFill>
                <a:latin typeface="Times New Roman Bold"/>
              </a:rPr>
              <a:t>rathod912006@gmail.com</a:t>
            </a:r>
          </a:p>
        </p:txBody>
      </p:sp>
      <p:sp>
        <p:nvSpPr>
          <p:cNvPr name="TextBox 13" id="13"/>
          <p:cNvSpPr txBox="true"/>
          <p:nvPr/>
        </p:nvSpPr>
        <p:spPr>
          <a:xfrm rot="0">
            <a:off x="778943" y="4677573"/>
            <a:ext cx="7771041" cy="809625"/>
          </a:xfrm>
          <a:prstGeom prst="rect">
            <a:avLst/>
          </a:prstGeom>
        </p:spPr>
        <p:txBody>
          <a:bodyPr anchor="t" rtlCol="false" tIns="0" lIns="0" bIns="0" rIns="0">
            <a:spAutoFit/>
          </a:bodyPr>
          <a:lstStyle/>
          <a:p>
            <a:pPr>
              <a:lnSpc>
                <a:spcPts val="6333"/>
              </a:lnSpc>
            </a:pPr>
            <a:r>
              <a:rPr lang="en-US" sz="5277">
                <a:solidFill>
                  <a:srgbClr val="000000"/>
                </a:solidFill>
                <a:latin typeface="Fira Sans Bold"/>
              </a:rPr>
              <a:t>VIKRAM B</a:t>
            </a:r>
          </a:p>
        </p:txBody>
      </p:sp>
      <p:sp>
        <p:nvSpPr>
          <p:cNvPr name="AutoShape 14" id="14"/>
          <p:cNvSpPr/>
          <p:nvPr/>
        </p:nvSpPr>
        <p:spPr>
          <a:xfrm flipV="true">
            <a:off x="778982" y="4229637"/>
            <a:ext cx="9263154" cy="19050"/>
          </a:xfrm>
          <a:prstGeom prst="line">
            <a:avLst/>
          </a:prstGeom>
          <a:ln cap="flat" w="38100">
            <a:solidFill>
              <a:srgbClr val="000000"/>
            </a:solidFill>
            <a:prstDash val="solid"/>
            <a:headEnd type="none" len="sm" w="sm"/>
            <a:tailEnd type="none" len="sm" w="sm"/>
          </a:ln>
        </p:spPr>
      </p:sp>
      <p:sp>
        <p:nvSpPr>
          <p:cNvPr name="TextBox 15" id="15"/>
          <p:cNvSpPr txBox="true"/>
          <p:nvPr/>
        </p:nvSpPr>
        <p:spPr>
          <a:xfrm rot="0">
            <a:off x="778904" y="5571001"/>
            <a:ext cx="8365096" cy="733425"/>
          </a:xfrm>
          <a:prstGeom prst="rect">
            <a:avLst/>
          </a:prstGeom>
        </p:spPr>
        <p:txBody>
          <a:bodyPr anchor="t" rtlCol="false" tIns="0" lIns="0" bIns="0" rIns="0">
            <a:spAutoFit/>
          </a:bodyPr>
          <a:lstStyle/>
          <a:p>
            <a:pPr>
              <a:lnSpc>
                <a:spcPts val="5133"/>
              </a:lnSpc>
            </a:pPr>
            <a:r>
              <a:rPr lang="en-US" sz="4278">
                <a:solidFill>
                  <a:srgbClr val="000000"/>
                </a:solidFill>
                <a:latin typeface="Times New Roman Bold"/>
              </a:rPr>
              <a:t>Reg no: 422521104043</a:t>
            </a:r>
          </a:p>
        </p:txBody>
      </p:sp>
      <p:sp>
        <p:nvSpPr>
          <p:cNvPr name="TextBox 16" id="16"/>
          <p:cNvSpPr txBox="true"/>
          <p:nvPr/>
        </p:nvSpPr>
        <p:spPr>
          <a:xfrm rot="0">
            <a:off x="778904" y="6388229"/>
            <a:ext cx="9772166" cy="733425"/>
          </a:xfrm>
          <a:prstGeom prst="rect">
            <a:avLst/>
          </a:prstGeom>
        </p:spPr>
        <p:txBody>
          <a:bodyPr anchor="t" rtlCol="false" tIns="0" lIns="0" bIns="0" rIns="0">
            <a:spAutoFit/>
          </a:bodyPr>
          <a:lstStyle/>
          <a:p>
            <a:pPr>
              <a:lnSpc>
                <a:spcPts val="5133"/>
              </a:lnSpc>
            </a:pPr>
            <a:r>
              <a:rPr lang="en-US" sz="4278">
                <a:solidFill>
                  <a:srgbClr val="000000"/>
                </a:solidFill>
                <a:latin typeface="Times New Roman Bold"/>
              </a:rPr>
              <a:t>Dept: Computer Science and Engineering</a:t>
            </a:r>
          </a:p>
        </p:txBody>
      </p:sp>
      <p:sp>
        <p:nvSpPr>
          <p:cNvPr name="TextBox 17" id="17"/>
          <p:cNvSpPr txBox="true"/>
          <p:nvPr/>
        </p:nvSpPr>
        <p:spPr>
          <a:xfrm rot="0">
            <a:off x="778904" y="8078917"/>
            <a:ext cx="10366262" cy="733425"/>
          </a:xfrm>
          <a:prstGeom prst="rect">
            <a:avLst/>
          </a:prstGeom>
        </p:spPr>
        <p:txBody>
          <a:bodyPr anchor="t" rtlCol="false" tIns="0" lIns="0" bIns="0" rIns="0">
            <a:spAutoFit/>
          </a:bodyPr>
          <a:lstStyle/>
          <a:p>
            <a:pPr>
              <a:lnSpc>
                <a:spcPts val="5133"/>
              </a:lnSpc>
            </a:pPr>
            <a:r>
              <a:rPr lang="en-US" sz="4278">
                <a:solidFill>
                  <a:srgbClr val="000000"/>
                </a:solidFill>
                <a:latin typeface="Times New Roman Bold"/>
              </a:rPr>
              <a:t>University College of Engineering Villupuram</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49184" y="1262069"/>
            <a:ext cx="7130417" cy="981075"/>
          </a:xfrm>
          <a:prstGeom prst="rect">
            <a:avLst/>
          </a:prstGeom>
        </p:spPr>
        <p:txBody>
          <a:bodyPr anchor="t" rtlCol="false" tIns="0" lIns="0" bIns="0" rIns="0">
            <a:spAutoFit/>
          </a:bodyPr>
          <a:lstStyle/>
          <a:p>
            <a:pPr>
              <a:lnSpc>
                <a:spcPts val="7800"/>
              </a:lnSpc>
              <a:spcBef>
                <a:spcPct val="0"/>
              </a:spcBef>
            </a:pPr>
            <a:r>
              <a:rPr lang="en-US" sz="6000" spc="-60">
                <a:solidFill>
                  <a:srgbClr val="000000"/>
                </a:solidFill>
                <a:latin typeface="Fira Sans Medium"/>
              </a:rPr>
              <a:t>CONCLUSION:</a:t>
            </a:r>
          </a:p>
        </p:txBody>
      </p:sp>
      <p:sp>
        <p:nvSpPr>
          <p:cNvPr name="TextBox 3" id="3"/>
          <p:cNvSpPr txBox="true"/>
          <p:nvPr/>
        </p:nvSpPr>
        <p:spPr>
          <a:xfrm rot="0">
            <a:off x="694622" y="2874044"/>
            <a:ext cx="17259300" cy="5342254"/>
          </a:xfrm>
          <a:prstGeom prst="rect">
            <a:avLst/>
          </a:prstGeom>
        </p:spPr>
        <p:txBody>
          <a:bodyPr anchor="t" rtlCol="false" tIns="0" lIns="0" bIns="0" rIns="0">
            <a:spAutoFit/>
          </a:bodyPr>
          <a:lstStyle/>
          <a:p>
            <a:pPr algn="just">
              <a:lnSpc>
                <a:spcPts val="5980"/>
              </a:lnSpc>
              <a:spcBef>
                <a:spcPct val="0"/>
              </a:spcBef>
            </a:pPr>
            <a:r>
              <a:rPr lang="en-US" sz="4600" spc="-46">
                <a:solidFill>
                  <a:srgbClr val="000000"/>
                </a:solidFill>
                <a:latin typeface="Times New Roman"/>
              </a:rPr>
              <a:t>In conclusion, our restaurant chatbot, powered by LSTM deep learning technology, represents a significant advancement in customer service and operational efficiency within the dining industry. Through its ability to understand user queries, provide personalized recommendations, and seamlessly handle reservations, the chatbot streamlines the booking process and enhances the overall dining experience for customers.</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300983" y="233363"/>
            <a:ext cx="5824551" cy="1257300"/>
          </a:xfrm>
          <a:prstGeom prst="rect">
            <a:avLst/>
          </a:prstGeom>
        </p:spPr>
        <p:txBody>
          <a:bodyPr anchor="t" rtlCol="false" tIns="0" lIns="0" bIns="0" rIns="0">
            <a:spAutoFit/>
          </a:bodyPr>
          <a:lstStyle/>
          <a:p>
            <a:pPr>
              <a:lnSpc>
                <a:spcPts val="9839"/>
              </a:lnSpc>
              <a:spcBef>
                <a:spcPct val="0"/>
              </a:spcBef>
            </a:pPr>
            <a:r>
              <a:rPr lang="en-US" sz="8199" spc="-81">
                <a:solidFill>
                  <a:srgbClr val="000000"/>
                </a:solidFill>
                <a:latin typeface="Fira Sans Medium"/>
              </a:rPr>
              <a:t>REFERENCE</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4337929" y="1576388"/>
            <a:ext cx="14608625" cy="809625"/>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https://docs.python.org/3/library/json.html</a:t>
            </a:r>
          </a:p>
        </p:txBody>
      </p:sp>
      <p:sp>
        <p:nvSpPr>
          <p:cNvPr name="TextBox 12" id="12"/>
          <p:cNvSpPr txBox="true"/>
          <p:nvPr/>
        </p:nvSpPr>
        <p:spPr>
          <a:xfrm rot="0">
            <a:off x="4337929" y="2362366"/>
            <a:ext cx="14608625" cy="809625"/>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https://numpy.org/</a:t>
            </a:r>
          </a:p>
        </p:txBody>
      </p:sp>
      <p:sp>
        <p:nvSpPr>
          <p:cNvPr name="TextBox 13" id="13"/>
          <p:cNvSpPr txBox="true"/>
          <p:nvPr/>
        </p:nvSpPr>
        <p:spPr>
          <a:xfrm rot="0">
            <a:off x="4337929" y="3152941"/>
            <a:ext cx="14608625" cy="809625"/>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https://www.tensorflow.org/</a:t>
            </a:r>
          </a:p>
        </p:txBody>
      </p:sp>
      <p:sp>
        <p:nvSpPr>
          <p:cNvPr name="TextBox 14" id="14"/>
          <p:cNvSpPr txBox="true"/>
          <p:nvPr/>
        </p:nvSpPr>
        <p:spPr>
          <a:xfrm rot="0">
            <a:off x="4337929" y="3910345"/>
            <a:ext cx="14608625" cy="809625"/>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https://keras.io/</a:t>
            </a:r>
          </a:p>
        </p:txBody>
      </p:sp>
      <p:sp>
        <p:nvSpPr>
          <p:cNvPr name="TextBox 15" id="15"/>
          <p:cNvSpPr txBox="true"/>
          <p:nvPr/>
        </p:nvSpPr>
        <p:spPr>
          <a:xfrm rot="0">
            <a:off x="4337929" y="4700920"/>
            <a:ext cx="13731194" cy="1524000"/>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https://www.tensorflow.org/api_docs/python/tf/keras/preprocessing/text/Tokenizer</a:t>
            </a:r>
          </a:p>
        </p:txBody>
      </p:sp>
      <p:sp>
        <p:nvSpPr>
          <p:cNvPr name="TextBox 16" id="16"/>
          <p:cNvSpPr txBox="true"/>
          <p:nvPr/>
        </p:nvSpPr>
        <p:spPr>
          <a:xfrm rot="0">
            <a:off x="4337929" y="6129670"/>
            <a:ext cx="13731194" cy="1524000"/>
          </a:xfrm>
          <a:prstGeom prst="rect">
            <a:avLst/>
          </a:prstGeom>
        </p:spPr>
        <p:txBody>
          <a:bodyPr anchor="t" rtlCol="false" tIns="0" lIns="0" bIns="0" rIns="0">
            <a:spAutoFit/>
          </a:bodyPr>
          <a:lstStyle/>
          <a:p>
            <a:pPr marL="1022289" indent="-511145" lvl="1">
              <a:lnSpc>
                <a:spcPts val="5682"/>
              </a:lnSpc>
              <a:buFont typeface="Arial"/>
              <a:buChar char="•"/>
            </a:pPr>
            <a:r>
              <a:rPr lang="en-US" sz="4735" spc="-47">
                <a:solidFill>
                  <a:srgbClr val="000000"/>
                </a:solidFill>
                <a:latin typeface="Times New Roman Medium"/>
              </a:rPr>
              <a:t>https://www.tensorflow.org/api_docs/python/tf/keras/utils/pad_sequences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4434780" y="3721103"/>
            <a:ext cx="9418441" cy="1734203"/>
          </a:xfrm>
          <a:prstGeom prst="rect">
            <a:avLst/>
          </a:prstGeom>
        </p:spPr>
        <p:txBody>
          <a:bodyPr anchor="t" rtlCol="false" tIns="0" lIns="0" bIns="0" rIns="0">
            <a:spAutoFit/>
          </a:bodyPr>
          <a:lstStyle/>
          <a:p>
            <a:pPr algn="ctr">
              <a:lnSpc>
                <a:spcPts val="14138"/>
              </a:lnSpc>
              <a:spcBef>
                <a:spcPct val="0"/>
              </a:spcBef>
            </a:pPr>
            <a:r>
              <a:rPr lang="en-US" sz="10099">
                <a:solidFill>
                  <a:srgbClr val="A4E473"/>
                </a:solidFill>
                <a:latin typeface="Fira Sans"/>
              </a:rPr>
              <a:t>THANK YOU </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1671665" y="7004492"/>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4053492" y="8956750"/>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Agenda</a:t>
            </a:r>
          </a:p>
        </p:txBody>
      </p:sp>
      <p:sp>
        <p:nvSpPr>
          <p:cNvPr name="TextBox 7" id="7"/>
          <p:cNvSpPr txBox="true"/>
          <p:nvPr/>
        </p:nvSpPr>
        <p:spPr>
          <a:xfrm rot="0">
            <a:off x="10171009" y="1899331"/>
            <a:ext cx="6109328" cy="705486"/>
          </a:xfrm>
          <a:prstGeom prst="rect">
            <a:avLst/>
          </a:prstGeom>
        </p:spPr>
        <p:txBody>
          <a:bodyPr anchor="t" rtlCol="false" tIns="0" lIns="0" bIns="0" rIns="0">
            <a:spAutoFit/>
          </a:bodyPr>
          <a:lstStyle/>
          <a:p>
            <a:pPr marL="885182" indent="-442591" lvl="1">
              <a:lnSpc>
                <a:spcPts val="5739"/>
              </a:lnSpc>
              <a:buFont typeface="Arial"/>
              <a:buChar char="•"/>
            </a:pPr>
            <a:r>
              <a:rPr lang="en-US" sz="4099">
                <a:solidFill>
                  <a:srgbClr val="F4F4F4"/>
                </a:solidFill>
                <a:latin typeface="Fira Sans Light"/>
              </a:rPr>
              <a:t>Problem Statement</a:t>
            </a:r>
          </a:p>
        </p:txBody>
      </p:sp>
      <p:sp>
        <p:nvSpPr>
          <p:cNvPr name="TextBox 8" id="8"/>
          <p:cNvSpPr txBox="true"/>
          <p:nvPr/>
        </p:nvSpPr>
        <p:spPr>
          <a:xfrm rot="0">
            <a:off x="10171009" y="2814367"/>
            <a:ext cx="6109328" cy="679451"/>
          </a:xfrm>
          <a:prstGeom prst="rect">
            <a:avLst/>
          </a:prstGeom>
        </p:spPr>
        <p:txBody>
          <a:bodyPr anchor="t" rtlCol="false" tIns="0" lIns="0" bIns="0" rIns="0">
            <a:spAutoFit/>
          </a:bodyPr>
          <a:lstStyle/>
          <a:p>
            <a:pPr marL="863593" indent="-431796" lvl="1">
              <a:lnSpc>
                <a:spcPts val="5599"/>
              </a:lnSpc>
              <a:buFont typeface="Arial"/>
              <a:buChar char="•"/>
            </a:pPr>
            <a:r>
              <a:rPr lang="en-US" sz="3999">
                <a:solidFill>
                  <a:srgbClr val="F4F4F4"/>
                </a:solidFill>
                <a:latin typeface="Fira Sans Light"/>
              </a:rPr>
              <a:t>Proposed Solution</a:t>
            </a:r>
          </a:p>
        </p:txBody>
      </p:sp>
      <p:sp>
        <p:nvSpPr>
          <p:cNvPr name="TextBox 9" id="9"/>
          <p:cNvSpPr txBox="true"/>
          <p:nvPr/>
        </p:nvSpPr>
        <p:spPr>
          <a:xfrm rot="0">
            <a:off x="10171009" y="3750993"/>
            <a:ext cx="6109328" cy="679451"/>
          </a:xfrm>
          <a:prstGeom prst="rect">
            <a:avLst/>
          </a:prstGeom>
        </p:spPr>
        <p:txBody>
          <a:bodyPr anchor="t" rtlCol="false" tIns="0" lIns="0" bIns="0" rIns="0">
            <a:spAutoFit/>
          </a:bodyPr>
          <a:lstStyle/>
          <a:p>
            <a:pPr marL="863593" indent="-431796" lvl="1">
              <a:lnSpc>
                <a:spcPts val="5599"/>
              </a:lnSpc>
              <a:buFont typeface="Arial"/>
              <a:buChar char="•"/>
            </a:pPr>
            <a:r>
              <a:rPr lang="en-US" sz="3999">
                <a:solidFill>
                  <a:srgbClr val="F4F4F4"/>
                </a:solidFill>
                <a:latin typeface="Fira Sans Light"/>
              </a:rPr>
              <a:t>System Approach</a:t>
            </a:r>
          </a:p>
        </p:txBody>
      </p:sp>
      <p:sp>
        <p:nvSpPr>
          <p:cNvPr name="TextBox 10" id="10"/>
          <p:cNvSpPr txBox="true"/>
          <p:nvPr/>
        </p:nvSpPr>
        <p:spPr>
          <a:xfrm rot="0">
            <a:off x="10171009" y="4687619"/>
            <a:ext cx="6109328" cy="679451"/>
          </a:xfrm>
          <a:prstGeom prst="rect">
            <a:avLst/>
          </a:prstGeom>
        </p:spPr>
        <p:txBody>
          <a:bodyPr anchor="t" rtlCol="false" tIns="0" lIns="0" bIns="0" rIns="0">
            <a:spAutoFit/>
          </a:bodyPr>
          <a:lstStyle/>
          <a:p>
            <a:pPr marL="863593" indent="-431796" lvl="1">
              <a:lnSpc>
                <a:spcPts val="5599"/>
              </a:lnSpc>
              <a:buFont typeface="Arial"/>
              <a:buChar char="•"/>
            </a:pPr>
            <a:r>
              <a:rPr lang="en-US" sz="3999">
                <a:solidFill>
                  <a:srgbClr val="F4F4F4"/>
                </a:solidFill>
                <a:latin typeface="Fira Sans Light"/>
              </a:rPr>
              <a:t>Algorithm</a:t>
            </a:r>
          </a:p>
        </p:txBody>
      </p:sp>
      <p:sp>
        <p:nvSpPr>
          <p:cNvPr name="TextBox 11" id="11"/>
          <p:cNvSpPr txBox="true"/>
          <p:nvPr/>
        </p:nvSpPr>
        <p:spPr>
          <a:xfrm rot="0">
            <a:off x="10171009" y="5577465"/>
            <a:ext cx="6109328" cy="679451"/>
          </a:xfrm>
          <a:prstGeom prst="rect">
            <a:avLst/>
          </a:prstGeom>
        </p:spPr>
        <p:txBody>
          <a:bodyPr anchor="t" rtlCol="false" tIns="0" lIns="0" bIns="0" rIns="0">
            <a:spAutoFit/>
          </a:bodyPr>
          <a:lstStyle/>
          <a:p>
            <a:pPr marL="863593" indent="-431796" lvl="1">
              <a:lnSpc>
                <a:spcPts val="5599"/>
              </a:lnSpc>
              <a:buFont typeface="Arial"/>
              <a:buChar char="•"/>
            </a:pPr>
            <a:r>
              <a:rPr lang="en-US" sz="3999">
                <a:solidFill>
                  <a:srgbClr val="F4F4F4"/>
                </a:solidFill>
                <a:latin typeface="Fira Sans Light"/>
              </a:rPr>
              <a:t>Result</a:t>
            </a:r>
          </a:p>
        </p:txBody>
      </p:sp>
      <p:sp>
        <p:nvSpPr>
          <p:cNvPr name="TextBox 12" id="12"/>
          <p:cNvSpPr txBox="true"/>
          <p:nvPr/>
        </p:nvSpPr>
        <p:spPr>
          <a:xfrm rot="0">
            <a:off x="10171009" y="6514091"/>
            <a:ext cx="6109328" cy="679451"/>
          </a:xfrm>
          <a:prstGeom prst="rect">
            <a:avLst/>
          </a:prstGeom>
        </p:spPr>
        <p:txBody>
          <a:bodyPr anchor="t" rtlCol="false" tIns="0" lIns="0" bIns="0" rIns="0">
            <a:spAutoFit/>
          </a:bodyPr>
          <a:lstStyle/>
          <a:p>
            <a:pPr marL="863593" indent="-431796" lvl="1">
              <a:lnSpc>
                <a:spcPts val="5599"/>
              </a:lnSpc>
              <a:buFont typeface="Arial"/>
              <a:buChar char="•"/>
            </a:pPr>
            <a:r>
              <a:rPr lang="en-US" sz="3999">
                <a:solidFill>
                  <a:srgbClr val="F4F4F4"/>
                </a:solidFill>
                <a:latin typeface="Fira Sans Light"/>
              </a:rPr>
              <a:t>Conclusion</a:t>
            </a:r>
          </a:p>
        </p:txBody>
      </p:sp>
      <p:sp>
        <p:nvSpPr>
          <p:cNvPr name="TextBox 13" id="13"/>
          <p:cNvSpPr txBox="true"/>
          <p:nvPr/>
        </p:nvSpPr>
        <p:spPr>
          <a:xfrm rot="0">
            <a:off x="10171009" y="7441192"/>
            <a:ext cx="5968390" cy="697601"/>
          </a:xfrm>
          <a:prstGeom prst="rect">
            <a:avLst/>
          </a:prstGeom>
        </p:spPr>
        <p:txBody>
          <a:bodyPr anchor="t" rtlCol="false" tIns="0" lIns="0" bIns="0" rIns="0">
            <a:spAutoFit/>
          </a:bodyPr>
          <a:lstStyle/>
          <a:p>
            <a:pPr marL="871237" indent="-435619" lvl="1">
              <a:lnSpc>
                <a:spcPts val="5649"/>
              </a:lnSpc>
              <a:buFont typeface="Arial"/>
              <a:buChar char="•"/>
            </a:pPr>
            <a:r>
              <a:rPr lang="en-US" sz="4035">
                <a:solidFill>
                  <a:srgbClr val="F4F4F4"/>
                </a:solidFill>
                <a:latin typeface="Fira Sans Light"/>
              </a:rPr>
              <a:t>Reference</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665360" y="385762"/>
            <a:ext cx="5699080"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Problem</a:t>
            </a:r>
          </a:p>
        </p:txBody>
      </p:sp>
      <p:grpSp>
        <p:nvGrpSpPr>
          <p:cNvPr name="Group 3" id="3"/>
          <p:cNvGrpSpPr/>
          <p:nvPr/>
        </p:nvGrpSpPr>
        <p:grpSpPr>
          <a:xfrm rot="0">
            <a:off x="16799111" y="2687862"/>
            <a:ext cx="2977778" cy="2578770"/>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13660090" y="-135282"/>
            <a:ext cx="4201515" cy="3638531"/>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3243939" y="-956153"/>
            <a:ext cx="2481390" cy="214889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9" id="9"/>
          <p:cNvSpPr txBox="true"/>
          <p:nvPr/>
        </p:nvSpPr>
        <p:spPr>
          <a:xfrm rot="0">
            <a:off x="3072488" y="1683983"/>
            <a:ext cx="5699080"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Statement</a:t>
            </a:r>
          </a:p>
        </p:txBody>
      </p:sp>
      <p:sp>
        <p:nvSpPr>
          <p:cNvPr name="TextBox 10" id="10"/>
          <p:cNvSpPr txBox="true"/>
          <p:nvPr/>
        </p:nvSpPr>
        <p:spPr>
          <a:xfrm rot="0">
            <a:off x="1476314" y="3436574"/>
            <a:ext cx="12744101" cy="5829300"/>
          </a:xfrm>
          <a:prstGeom prst="rect">
            <a:avLst/>
          </a:prstGeom>
        </p:spPr>
        <p:txBody>
          <a:bodyPr anchor="t" rtlCol="false" tIns="0" lIns="0" bIns="0" rIns="0">
            <a:spAutoFit/>
          </a:bodyPr>
          <a:lstStyle/>
          <a:p>
            <a:pPr algn="just">
              <a:lnSpc>
                <a:spcPts val="4080"/>
              </a:lnSpc>
              <a:spcBef>
                <a:spcPct val="0"/>
              </a:spcBef>
            </a:pPr>
            <a:r>
              <a:rPr lang="en-US" sz="3400" spc="-34">
                <a:solidFill>
                  <a:srgbClr val="000000"/>
                </a:solidFill>
                <a:latin typeface="Times New Roman Medium"/>
              </a:rPr>
              <a:t>The project aims to develop a Restaurant Reservation Bot utilizing Long Short-Term Memory (LSTM) networks to automate the booking process. The bot will be designed to understand natural language inputs from users, such as reservation requests, party size, preferred date and time, and special requirements. Through LSTM's memory retention capabilities, the bot will maintain context throughout the conversation and generate coherent responses. Additionally, it will integrate with restaurant reservation systems to provide real-time availability updates and ensure secure handling of user data. The ultimate goal is to create a seamless and efficient reservation experience for both customers and restaurant staff.</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205021" y="273956"/>
            <a:ext cx="9838561" cy="1085850"/>
          </a:xfrm>
          <a:prstGeom prst="rect">
            <a:avLst/>
          </a:prstGeom>
        </p:spPr>
        <p:txBody>
          <a:bodyPr anchor="t" rtlCol="false" tIns="0" lIns="0" bIns="0" rIns="0">
            <a:spAutoFit/>
          </a:bodyPr>
          <a:lstStyle/>
          <a:p>
            <a:pPr>
              <a:lnSpc>
                <a:spcPts val="8520"/>
              </a:lnSpc>
            </a:pPr>
            <a:r>
              <a:rPr lang="en-US" sz="7100">
                <a:solidFill>
                  <a:srgbClr val="A4E473"/>
                </a:solidFill>
                <a:latin typeface="Fira Sans Medium"/>
              </a:rPr>
              <a:t>PROPOSED SOLUTION</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1671665" y="7004492"/>
            <a:ext cx="3034530" cy="262791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4053492" y="8956750"/>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9" id="9"/>
          <p:cNvSpPr txBox="true"/>
          <p:nvPr/>
        </p:nvSpPr>
        <p:spPr>
          <a:xfrm rot="0">
            <a:off x="205021" y="1359806"/>
            <a:ext cx="11791514" cy="571500"/>
          </a:xfrm>
          <a:prstGeom prst="rect">
            <a:avLst/>
          </a:prstGeom>
        </p:spPr>
        <p:txBody>
          <a:bodyPr anchor="t" rtlCol="false" tIns="0" lIns="0" bIns="0" rIns="0">
            <a:spAutoFit/>
          </a:bodyPr>
          <a:lstStyle/>
          <a:p>
            <a:pPr>
              <a:lnSpc>
                <a:spcPts val="4561"/>
              </a:lnSpc>
            </a:pPr>
            <a:r>
              <a:rPr lang="en-US" sz="3800">
                <a:solidFill>
                  <a:srgbClr val="F4F4F4"/>
                </a:solidFill>
                <a:latin typeface="Fira Sans Medium"/>
              </a:rPr>
              <a:t>Natural Language Understanding and Generation:</a:t>
            </a:r>
          </a:p>
        </p:txBody>
      </p:sp>
      <p:sp>
        <p:nvSpPr>
          <p:cNvPr name="TextBox 10" id="10"/>
          <p:cNvSpPr txBox="true"/>
          <p:nvPr/>
        </p:nvSpPr>
        <p:spPr>
          <a:xfrm rot="0">
            <a:off x="299353" y="2169431"/>
            <a:ext cx="17173489" cy="1000125"/>
          </a:xfrm>
          <a:prstGeom prst="rect">
            <a:avLst/>
          </a:prstGeom>
        </p:spPr>
        <p:txBody>
          <a:bodyPr anchor="t" rtlCol="false" tIns="0" lIns="0" bIns="0" rIns="0">
            <a:spAutoFit/>
          </a:bodyPr>
          <a:lstStyle/>
          <a:p>
            <a:pPr marL="647886" indent="-323943" lvl="1">
              <a:lnSpc>
                <a:spcPts val="3601"/>
              </a:lnSpc>
              <a:buFont typeface="Arial"/>
              <a:buChar char="•"/>
            </a:pPr>
            <a:r>
              <a:rPr lang="en-US" sz="3000">
                <a:solidFill>
                  <a:srgbClr val="F4F4F4"/>
                </a:solidFill>
                <a:latin typeface="Times New Roman Medium"/>
              </a:rPr>
              <a:t>Implement LSTM-based models trained on reservation-related datasets to accurately interpret user queries and generate contextually relevant responses.</a:t>
            </a:r>
          </a:p>
        </p:txBody>
      </p:sp>
      <p:sp>
        <p:nvSpPr>
          <p:cNvPr name="TextBox 11" id="11"/>
          <p:cNvSpPr txBox="true"/>
          <p:nvPr/>
        </p:nvSpPr>
        <p:spPr>
          <a:xfrm rot="0">
            <a:off x="299353" y="3388631"/>
            <a:ext cx="17173489" cy="1000125"/>
          </a:xfrm>
          <a:prstGeom prst="rect">
            <a:avLst/>
          </a:prstGeom>
        </p:spPr>
        <p:txBody>
          <a:bodyPr anchor="t" rtlCol="false" tIns="0" lIns="0" bIns="0" rIns="0">
            <a:spAutoFit/>
          </a:bodyPr>
          <a:lstStyle/>
          <a:p>
            <a:pPr marL="647886" indent="-323943" lvl="1">
              <a:lnSpc>
                <a:spcPts val="3601"/>
              </a:lnSpc>
              <a:buFont typeface="Arial"/>
              <a:buChar char="•"/>
            </a:pPr>
            <a:r>
              <a:rPr lang="en-US" sz="3000">
                <a:solidFill>
                  <a:srgbClr val="F4F4F4"/>
                </a:solidFill>
                <a:latin typeface="Times New Roman Medium"/>
              </a:rPr>
              <a:t>Utilize techniques like attention mechanisms and context management to ensure coherent and personalized interactions.</a:t>
            </a:r>
          </a:p>
        </p:txBody>
      </p:sp>
      <p:sp>
        <p:nvSpPr>
          <p:cNvPr name="TextBox 12" id="12"/>
          <p:cNvSpPr txBox="true"/>
          <p:nvPr/>
        </p:nvSpPr>
        <p:spPr>
          <a:xfrm rot="0">
            <a:off x="299353" y="4674506"/>
            <a:ext cx="11791514" cy="571500"/>
          </a:xfrm>
          <a:prstGeom prst="rect">
            <a:avLst/>
          </a:prstGeom>
        </p:spPr>
        <p:txBody>
          <a:bodyPr anchor="t" rtlCol="false" tIns="0" lIns="0" bIns="0" rIns="0">
            <a:spAutoFit/>
          </a:bodyPr>
          <a:lstStyle/>
          <a:p>
            <a:pPr>
              <a:lnSpc>
                <a:spcPts val="4561"/>
              </a:lnSpc>
            </a:pPr>
            <a:r>
              <a:rPr lang="en-US" sz="3800">
                <a:solidFill>
                  <a:srgbClr val="F4F4F4"/>
                </a:solidFill>
                <a:latin typeface="Fira Sans Medium"/>
              </a:rPr>
              <a:t>Integration with Reservation Systems:</a:t>
            </a:r>
          </a:p>
        </p:txBody>
      </p:sp>
      <p:sp>
        <p:nvSpPr>
          <p:cNvPr name="TextBox 13" id="13"/>
          <p:cNvSpPr txBox="true"/>
          <p:nvPr/>
        </p:nvSpPr>
        <p:spPr>
          <a:xfrm rot="0">
            <a:off x="1456837" y="5484131"/>
            <a:ext cx="17173489" cy="1000125"/>
          </a:xfrm>
          <a:prstGeom prst="rect">
            <a:avLst/>
          </a:prstGeom>
        </p:spPr>
        <p:txBody>
          <a:bodyPr anchor="t" rtlCol="false" tIns="0" lIns="0" bIns="0" rIns="0">
            <a:spAutoFit/>
          </a:bodyPr>
          <a:lstStyle/>
          <a:p>
            <a:pPr marL="647886" indent="-323943" lvl="1">
              <a:lnSpc>
                <a:spcPts val="3601"/>
              </a:lnSpc>
              <a:buFont typeface="Arial"/>
              <a:buChar char="•"/>
            </a:pPr>
            <a:r>
              <a:rPr lang="en-US" sz="3000">
                <a:solidFill>
                  <a:srgbClr val="F4F4F4"/>
                </a:solidFill>
                <a:latin typeface="Times New Roman Medium"/>
              </a:rPr>
              <a:t>Develop APIs or utilize existing ones to integrate the bot with restaurant reservation systems, enabling functionalities such as checking availability, making, modifying, and canceling reservations.</a:t>
            </a:r>
          </a:p>
        </p:txBody>
      </p:sp>
      <p:sp>
        <p:nvSpPr>
          <p:cNvPr name="TextBox 14" id="14"/>
          <p:cNvSpPr txBox="true"/>
          <p:nvPr/>
        </p:nvSpPr>
        <p:spPr>
          <a:xfrm rot="0">
            <a:off x="4053492" y="6937817"/>
            <a:ext cx="14979693" cy="1000125"/>
          </a:xfrm>
          <a:prstGeom prst="rect">
            <a:avLst/>
          </a:prstGeom>
        </p:spPr>
        <p:txBody>
          <a:bodyPr anchor="t" rtlCol="false" tIns="0" lIns="0" bIns="0" rIns="0">
            <a:spAutoFit/>
          </a:bodyPr>
          <a:lstStyle/>
          <a:p>
            <a:pPr marL="647886" indent="-323943" lvl="1">
              <a:lnSpc>
                <a:spcPts val="3601"/>
              </a:lnSpc>
              <a:buFont typeface="Arial"/>
              <a:buChar char="•"/>
            </a:pPr>
            <a:r>
              <a:rPr lang="en-US" sz="3000">
                <a:solidFill>
                  <a:srgbClr val="F4F4F4"/>
                </a:solidFill>
                <a:latin typeface="Times New Roman Medium"/>
              </a:rPr>
              <a:t>Ensure secure handling of user data and compliance with data privacy regulations during interactions with reservation systems.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597234" y="385762"/>
            <a:ext cx="9986370"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SYSTEM APPROACH</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597234" y="1557338"/>
            <a:ext cx="9986370" cy="962025"/>
          </a:xfrm>
          <a:prstGeom prst="rect">
            <a:avLst/>
          </a:prstGeom>
        </p:spPr>
        <p:txBody>
          <a:bodyPr anchor="t" rtlCol="false" tIns="0" lIns="0" bIns="0" rIns="0">
            <a:spAutoFit/>
          </a:bodyPr>
          <a:lstStyle/>
          <a:p>
            <a:pPr>
              <a:lnSpc>
                <a:spcPts val="6600"/>
              </a:lnSpc>
              <a:spcBef>
                <a:spcPct val="0"/>
              </a:spcBef>
            </a:pPr>
            <a:r>
              <a:rPr lang="en-US" sz="5500" spc="-55">
                <a:solidFill>
                  <a:srgbClr val="000000"/>
                </a:solidFill>
                <a:latin typeface="Times New Roman Medium"/>
              </a:rPr>
              <a:t>System Requirements</a:t>
            </a:r>
          </a:p>
        </p:txBody>
      </p:sp>
      <p:sp>
        <p:nvSpPr>
          <p:cNvPr name="TextBox 12" id="12"/>
          <p:cNvSpPr txBox="true"/>
          <p:nvPr/>
        </p:nvSpPr>
        <p:spPr>
          <a:xfrm rot="0">
            <a:off x="375699" y="2729079"/>
            <a:ext cx="4808774" cy="952500"/>
          </a:xfrm>
          <a:prstGeom prst="rect">
            <a:avLst/>
          </a:prstGeom>
        </p:spPr>
        <p:txBody>
          <a:bodyPr anchor="t" rtlCol="false" tIns="0" lIns="0" bIns="0" rIns="0">
            <a:spAutoFit/>
          </a:bodyPr>
          <a:lstStyle/>
          <a:p>
            <a:pPr marL="1187493" indent="-593747" lvl="1">
              <a:lnSpc>
                <a:spcPts val="6600"/>
              </a:lnSpc>
              <a:buAutoNum type="arabicPeriod" startAt="1"/>
            </a:pPr>
            <a:r>
              <a:rPr lang="en-US" sz="5500" spc="-55">
                <a:solidFill>
                  <a:srgbClr val="000000"/>
                </a:solidFill>
                <a:latin typeface="Times New Roman Bold"/>
              </a:rPr>
              <a:t>Hardware:</a:t>
            </a:r>
          </a:p>
        </p:txBody>
      </p:sp>
      <p:sp>
        <p:nvSpPr>
          <p:cNvPr name="TextBox 13" id="13"/>
          <p:cNvSpPr txBox="true"/>
          <p:nvPr/>
        </p:nvSpPr>
        <p:spPr>
          <a:xfrm rot="0">
            <a:off x="4801291" y="3605379"/>
            <a:ext cx="13486709" cy="1238250"/>
          </a:xfrm>
          <a:prstGeom prst="rect">
            <a:avLst/>
          </a:prstGeom>
        </p:spPr>
        <p:txBody>
          <a:bodyPr anchor="t" rtlCol="false" tIns="0" lIns="0" bIns="0" rIns="0">
            <a:spAutoFit/>
          </a:bodyPr>
          <a:lstStyle/>
          <a:p>
            <a:pPr marL="820472" indent="-410236" lvl="1">
              <a:lnSpc>
                <a:spcPts val="4560"/>
              </a:lnSpc>
              <a:buFont typeface="Arial"/>
              <a:buChar char="•"/>
            </a:pPr>
            <a:r>
              <a:rPr lang="en-US" sz="3800" spc="-38">
                <a:solidFill>
                  <a:srgbClr val="000000"/>
                </a:solidFill>
                <a:latin typeface="Times New Roman Medium"/>
              </a:rPr>
              <a:t>CPU: A multi-core CPU is adequate for processing user requests and running the LSTM model efficiently.</a:t>
            </a:r>
          </a:p>
        </p:txBody>
      </p:sp>
      <p:sp>
        <p:nvSpPr>
          <p:cNvPr name="TextBox 14" id="14"/>
          <p:cNvSpPr txBox="true"/>
          <p:nvPr/>
        </p:nvSpPr>
        <p:spPr>
          <a:xfrm rot="0">
            <a:off x="4801291" y="5067300"/>
            <a:ext cx="13486709" cy="2438400"/>
          </a:xfrm>
          <a:prstGeom prst="rect">
            <a:avLst/>
          </a:prstGeom>
        </p:spPr>
        <p:txBody>
          <a:bodyPr anchor="t" rtlCol="false" tIns="0" lIns="0" bIns="0" rIns="0">
            <a:spAutoFit/>
          </a:bodyPr>
          <a:lstStyle/>
          <a:p>
            <a:pPr marL="842062" indent="-421031" lvl="1">
              <a:lnSpc>
                <a:spcPts val="4680"/>
              </a:lnSpc>
              <a:buFont typeface="Arial"/>
              <a:buChar char="•"/>
            </a:pPr>
            <a:r>
              <a:rPr lang="en-US" sz="3900" spc="-39">
                <a:solidFill>
                  <a:srgbClr val="000000"/>
                </a:solidFill>
                <a:latin typeface="Times New Roman Medium"/>
              </a:rPr>
              <a:t>Memory (RAM): A minimum of 8GB of RAM is recommended for handling user interactions and maintaining context. Additional RAM may be beneficial for larger conversational datasets and more complex models.</a:t>
            </a:r>
          </a:p>
        </p:txBody>
      </p:sp>
      <p:sp>
        <p:nvSpPr>
          <p:cNvPr name="TextBox 15" id="15"/>
          <p:cNvSpPr txBox="true"/>
          <p:nvPr/>
        </p:nvSpPr>
        <p:spPr>
          <a:xfrm rot="0">
            <a:off x="5816624" y="7581411"/>
            <a:ext cx="12471376" cy="2438400"/>
          </a:xfrm>
          <a:prstGeom prst="rect">
            <a:avLst/>
          </a:prstGeom>
        </p:spPr>
        <p:txBody>
          <a:bodyPr anchor="t" rtlCol="false" tIns="0" lIns="0" bIns="0" rIns="0">
            <a:spAutoFit/>
          </a:bodyPr>
          <a:lstStyle/>
          <a:p>
            <a:pPr marL="842062" indent="-421031" lvl="1">
              <a:lnSpc>
                <a:spcPts val="4680"/>
              </a:lnSpc>
              <a:buFont typeface="Arial"/>
              <a:buChar char="•"/>
            </a:pPr>
            <a:r>
              <a:rPr lang="en-US" sz="3900" spc="-39">
                <a:solidFill>
                  <a:srgbClr val="000000"/>
                </a:solidFill>
                <a:latin typeface="Times New Roman Medium"/>
              </a:rPr>
              <a:t>Internet Connection: An internet connection is necessary for accessing external APIs, retrieving real-time reservation information, and providing updates to users.</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1028700" y="962025"/>
            <a:ext cx="6629142"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SYSTEM APPROACH</a:t>
            </a:r>
          </a:p>
        </p:txBody>
      </p:sp>
      <p:sp>
        <p:nvSpPr>
          <p:cNvPr name="TextBox 7" id="7"/>
          <p:cNvSpPr txBox="true"/>
          <p:nvPr/>
        </p:nvSpPr>
        <p:spPr>
          <a:xfrm rot="0">
            <a:off x="442666" y="2440508"/>
            <a:ext cx="5212411" cy="936627"/>
          </a:xfrm>
          <a:prstGeom prst="rect">
            <a:avLst/>
          </a:prstGeom>
        </p:spPr>
        <p:txBody>
          <a:bodyPr anchor="t" rtlCol="false" tIns="0" lIns="0" bIns="0" rIns="0">
            <a:spAutoFit/>
          </a:bodyPr>
          <a:lstStyle/>
          <a:p>
            <a:pPr>
              <a:lnSpc>
                <a:spcPts val="7699"/>
              </a:lnSpc>
            </a:pPr>
            <a:r>
              <a:rPr lang="en-US" sz="5499">
                <a:solidFill>
                  <a:srgbClr val="FFFFFF"/>
                </a:solidFill>
                <a:latin typeface="Fira Sans Bold"/>
              </a:rPr>
              <a:t>2.Software:</a:t>
            </a:r>
          </a:p>
        </p:txBody>
      </p:sp>
      <p:sp>
        <p:nvSpPr>
          <p:cNvPr name="TextBox 8" id="8"/>
          <p:cNvSpPr txBox="true"/>
          <p:nvPr/>
        </p:nvSpPr>
        <p:spPr>
          <a:xfrm rot="0">
            <a:off x="624336" y="3243785"/>
            <a:ext cx="17157217" cy="1282701"/>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F4F4F4"/>
                </a:solidFill>
                <a:latin typeface="Times New Roman"/>
              </a:rPr>
              <a:t>Python: The project is implemented using the Python programming language for its versatility and extensive libraries.</a:t>
            </a:r>
          </a:p>
        </p:txBody>
      </p:sp>
      <p:sp>
        <p:nvSpPr>
          <p:cNvPr name="TextBox 9" id="9"/>
          <p:cNvSpPr txBox="true"/>
          <p:nvPr/>
        </p:nvSpPr>
        <p:spPr>
          <a:xfrm rot="0">
            <a:off x="624336" y="4646115"/>
            <a:ext cx="17663664" cy="1901826"/>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F4F4F4"/>
                </a:solidFill>
                <a:latin typeface="Times New Roman"/>
              </a:rPr>
              <a:t>TensorFlow/Keras: TensorFlow, along with its high-level API Keras, is utilized for building, training, and deploying LSTM models due to its robustness and ease of use in deep learning tasks.</a:t>
            </a:r>
          </a:p>
        </p:txBody>
      </p:sp>
      <p:sp>
        <p:nvSpPr>
          <p:cNvPr name="TextBox 10" id="10"/>
          <p:cNvSpPr txBox="true"/>
          <p:nvPr/>
        </p:nvSpPr>
        <p:spPr>
          <a:xfrm rot="0">
            <a:off x="624336" y="6564892"/>
            <a:ext cx="17157217" cy="1901826"/>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F4F4F4"/>
                </a:solidFill>
                <a:latin typeface="Times New Roman"/>
              </a:rPr>
              <a:t>Natural Language Processing (NLP) Libraries: Libraries such as NLTK (Natural Language Toolkit) or spacy are used for processing and understanding user input in natural language. </a:t>
            </a:r>
          </a:p>
        </p:txBody>
      </p:sp>
      <p:sp>
        <p:nvSpPr>
          <p:cNvPr name="TextBox 11" id="11"/>
          <p:cNvSpPr txBox="true"/>
          <p:nvPr/>
        </p:nvSpPr>
        <p:spPr>
          <a:xfrm rot="0">
            <a:off x="624336" y="8385174"/>
            <a:ext cx="17157217" cy="1901826"/>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F4F4F4"/>
                </a:solidFill>
                <a:latin typeface="Times New Roman"/>
              </a:rPr>
              <a:t>Flask: Flask (Web Framework) are employed for creating the bot's backend infrastructure, providing HTTP endpoints for communication and handling reservation requests.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0" y="47625"/>
            <a:ext cx="9793675" cy="981075"/>
          </a:xfrm>
          <a:prstGeom prst="rect">
            <a:avLst/>
          </a:prstGeom>
        </p:spPr>
        <p:txBody>
          <a:bodyPr anchor="t" rtlCol="false" tIns="0" lIns="0" bIns="0" rIns="0">
            <a:spAutoFit/>
          </a:bodyPr>
          <a:lstStyle/>
          <a:p>
            <a:pPr>
              <a:lnSpc>
                <a:spcPts val="7800"/>
              </a:lnSpc>
              <a:spcBef>
                <a:spcPct val="0"/>
              </a:spcBef>
            </a:pPr>
            <a:r>
              <a:rPr lang="en-US" sz="6000" spc="-60">
                <a:solidFill>
                  <a:srgbClr val="000000"/>
                </a:solidFill>
                <a:latin typeface="Fira Sans Medium"/>
              </a:rPr>
              <a:t>ALGORITHM &amp; DEPLOYMENT</a:t>
            </a:r>
          </a:p>
        </p:txBody>
      </p:sp>
      <p:grpSp>
        <p:nvGrpSpPr>
          <p:cNvPr name="Group 3" id="3"/>
          <p:cNvGrpSpPr/>
          <p:nvPr/>
        </p:nvGrpSpPr>
        <p:grpSpPr>
          <a:xfrm rot="-10800000">
            <a:off x="10542559" y="-4150923"/>
            <a:ext cx="9822161" cy="6226137"/>
            <a:chOff x="0" y="0"/>
            <a:chExt cx="8474859" cy="5372100"/>
          </a:xfrm>
        </p:grpSpPr>
        <p:sp>
          <p:nvSpPr>
            <p:cNvPr name="Freeform 4" id="4"/>
            <p:cNvSpPr/>
            <p:nvPr/>
          </p:nvSpPr>
          <p:spPr>
            <a:xfrm flipH="false" flipV="false" rot="0">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name="Group 5" id="5"/>
          <p:cNvGrpSpPr/>
          <p:nvPr/>
        </p:nvGrpSpPr>
        <p:grpSpPr>
          <a:xfrm rot="0">
            <a:off x="9959443" y="-865713"/>
            <a:ext cx="2695438" cy="2334501"/>
            <a:chOff x="0" y="0"/>
            <a:chExt cx="6202680" cy="5372100"/>
          </a:xfrm>
        </p:grpSpPr>
        <p:sp>
          <p:nvSpPr>
            <p:cNvPr name="Freeform 6" id="6"/>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7" id="7"/>
          <p:cNvSpPr txBox="true"/>
          <p:nvPr/>
        </p:nvSpPr>
        <p:spPr>
          <a:xfrm rot="0">
            <a:off x="-476884" y="1189389"/>
            <a:ext cx="7936399" cy="733424"/>
          </a:xfrm>
          <a:prstGeom prst="rect">
            <a:avLst/>
          </a:prstGeom>
        </p:spPr>
        <p:txBody>
          <a:bodyPr anchor="t" rtlCol="false" tIns="0" lIns="0" bIns="0" rIns="0">
            <a:spAutoFit/>
          </a:bodyPr>
          <a:lstStyle/>
          <a:p>
            <a:pPr marL="971560" indent="-485780" lvl="1">
              <a:lnSpc>
                <a:spcPts val="5850"/>
              </a:lnSpc>
              <a:buAutoNum type="arabicPeriod" startAt="1"/>
            </a:pPr>
            <a:r>
              <a:rPr lang="en-US" sz="4500" spc="-45">
                <a:solidFill>
                  <a:srgbClr val="000000"/>
                </a:solidFill>
                <a:latin typeface="Fira Sans Medium"/>
              </a:rPr>
              <a:t>LSTM Model Development:</a:t>
            </a:r>
          </a:p>
        </p:txBody>
      </p:sp>
      <p:sp>
        <p:nvSpPr>
          <p:cNvPr name="TextBox 8" id="8"/>
          <p:cNvSpPr txBox="true"/>
          <p:nvPr/>
        </p:nvSpPr>
        <p:spPr>
          <a:xfrm rot="0">
            <a:off x="0" y="1979964"/>
            <a:ext cx="18288000" cy="1066799"/>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Developed the core functionality of [Your Restaurant's Name] Bot using a Long Short-Term Memory (LSTM) deep learning model.</a:t>
            </a:r>
          </a:p>
        </p:txBody>
      </p:sp>
      <p:sp>
        <p:nvSpPr>
          <p:cNvPr name="TextBox 9" id="9"/>
          <p:cNvSpPr txBox="true"/>
          <p:nvPr/>
        </p:nvSpPr>
        <p:spPr>
          <a:xfrm rot="0">
            <a:off x="0" y="3103913"/>
            <a:ext cx="18288000" cy="1066799"/>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LSTM enables the bot to understand and generate responses based on the context of user queries, enhancing the conversational experience.</a:t>
            </a:r>
          </a:p>
        </p:txBody>
      </p:sp>
      <p:sp>
        <p:nvSpPr>
          <p:cNvPr name="TextBox 10" id="10"/>
          <p:cNvSpPr txBox="true"/>
          <p:nvPr/>
        </p:nvSpPr>
        <p:spPr>
          <a:xfrm rot="0">
            <a:off x="0" y="7267577"/>
            <a:ext cx="9793675" cy="733424"/>
          </a:xfrm>
          <a:prstGeom prst="rect">
            <a:avLst/>
          </a:prstGeom>
        </p:spPr>
        <p:txBody>
          <a:bodyPr anchor="t" rtlCol="false" tIns="0" lIns="0" bIns="0" rIns="0">
            <a:spAutoFit/>
          </a:bodyPr>
          <a:lstStyle/>
          <a:p>
            <a:pPr>
              <a:lnSpc>
                <a:spcPts val="5850"/>
              </a:lnSpc>
            </a:pPr>
            <a:r>
              <a:rPr lang="en-US" sz="4500" spc="-45">
                <a:solidFill>
                  <a:srgbClr val="000000"/>
                </a:solidFill>
                <a:latin typeface="Fira Sans Medium"/>
              </a:rPr>
              <a:t>3.Hyperparameter Tuning:</a:t>
            </a:r>
          </a:p>
        </p:txBody>
      </p:sp>
      <p:sp>
        <p:nvSpPr>
          <p:cNvPr name="TextBox 11" id="11"/>
          <p:cNvSpPr txBox="true"/>
          <p:nvPr/>
        </p:nvSpPr>
        <p:spPr>
          <a:xfrm rot="0">
            <a:off x="-269224" y="4367214"/>
            <a:ext cx="10332124" cy="733424"/>
          </a:xfrm>
          <a:prstGeom prst="rect">
            <a:avLst/>
          </a:prstGeom>
        </p:spPr>
        <p:txBody>
          <a:bodyPr anchor="t" rtlCol="false" tIns="0" lIns="0" bIns="0" rIns="0">
            <a:spAutoFit/>
          </a:bodyPr>
          <a:lstStyle/>
          <a:p>
            <a:pPr>
              <a:lnSpc>
                <a:spcPts val="5850"/>
              </a:lnSpc>
            </a:pPr>
            <a:r>
              <a:rPr lang="en-US" sz="4500" spc="-45">
                <a:solidFill>
                  <a:srgbClr val="000000"/>
                </a:solidFill>
                <a:latin typeface="Fira Sans Medium"/>
              </a:rPr>
              <a:t>  2.Training the LSTM Model:</a:t>
            </a:r>
          </a:p>
        </p:txBody>
      </p:sp>
      <p:sp>
        <p:nvSpPr>
          <p:cNvPr name="TextBox 12" id="12"/>
          <p:cNvSpPr txBox="true"/>
          <p:nvPr/>
        </p:nvSpPr>
        <p:spPr>
          <a:xfrm rot="0">
            <a:off x="0" y="5214938"/>
            <a:ext cx="18288000" cy="561974"/>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Trained the LSTM model on a dataset comprising past booking interactions and customer preferences</a:t>
            </a:r>
          </a:p>
        </p:txBody>
      </p:sp>
      <p:sp>
        <p:nvSpPr>
          <p:cNvPr name="TextBox 13" id="13"/>
          <p:cNvSpPr txBox="true"/>
          <p:nvPr/>
        </p:nvSpPr>
        <p:spPr>
          <a:xfrm rot="0">
            <a:off x="0" y="5986462"/>
            <a:ext cx="18461596" cy="1066799"/>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Utilized techniques such as sequence modeling and backpropagation to optimize the model for accurate predictions.</a:t>
            </a:r>
          </a:p>
        </p:txBody>
      </p:sp>
      <p:sp>
        <p:nvSpPr>
          <p:cNvPr name="TextBox 14" id="14"/>
          <p:cNvSpPr txBox="true"/>
          <p:nvPr/>
        </p:nvSpPr>
        <p:spPr>
          <a:xfrm rot="0">
            <a:off x="0" y="8191501"/>
            <a:ext cx="18288000" cy="1066799"/>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Conducted extensive experiments to fine-tune hyperparameters such as learning rates, sequence lengths, and network architectures.</a:t>
            </a:r>
          </a:p>
        </p:txBody>
      </p:sp>
      <p:sp>
        <p:nvSpPr>
          <p:cNvPr name="TextBox 15" id="15"/>
          <p:cNvSpPr txBox="true"/>
          <p:nvPr/>
        </p:nvSpPr>
        <p:spPr>
          <a:xfrm rot="0">
            <a:off x="0" y="9467850"/>
            <a:ext cx="18135600" cy="561974"/>
          </a:xfrm>
          <a:prstGeom prst="rect">
            <a:avLst/>
          </a:prstGeom>
        </p:spPr>
        <p:txBody>
          <a:bodyPr anchor="t" rtlCol="false" tIns="0" lIns="0" bIns="0" rIns="0">
            <a:spAutoFit/>
          </a:bodyPr>
          <a:lstStyle/>
          <a:p>
            <a:pPr marL="647718" indent="-323859" lvl="1">
              <a:lnSpc>
                <a:spcPts val="3900"/>
              </a:lnSpc>
              <a:buFont typeface="Arial"/>
              <a:buChar char="•"/>
            </a:pPr>
            <a:r>
              <a:rPr lang="en-US" sz="3000" spc="-30">
                <a:solidFill>
                  <a:srgbClr val="000000"/>
                </a:solidFill>
                <a:latin typeface="Times New Roman Medium"/>
              </a:rPr>
              <a:t>Selected the optimal hyperparameters to improve the performance and efficiency of the LSTM model.</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393222" y="192551"/>
            <a:ext cx="9932039" cy="1019177"/>
          </a:xfrm>
          <a:prstGeom prst="rect">
            <a:avLst/>
          </a:prstGeom>
        </p:spPr>
        <p:txBody>
          <a:bodyPr anchor="t" rtlCol="false" tIns="0" lIns="0" bIns="0" rIns="0">
            <a:spAutoFit/>
          </a:bodyPr>
          <a:lstStyle/>
          <a:p>
            <a:pPr>
              <a:lnSpc>
                <a:spcPts val="8399"/>
              </a:lnSpc>
              <a:spcBef>
                <a:spcPct val="0"/>
              </a:spcBef>
            </a:pPr>
            <a:r>
              <a:rPr lang="en-US" sz="5999">
                <a:solidFill>
                  <a:srgbClr val="F4F4F4"/>
                </a:solidFill>
                <a:latin typeface="Fira Sans Medium"/>
              </a:rPr>
              <a:t>ALGORITHM &amp; DEPLOYMENT</a:t>
            </a:r>
          </a:p>
        </p:txBody>
      </p:sp>
      <p:sp>
        <p:nvSpPr>
          <p:cNvPr name="TextBox 7" id="7"/>
          <p:cNvSpPr txBox="true"/>
          <p:nvPr/>
        </p:nvSpPr>
        <p:spPr>
          <a:xfrm rot="0">
            <a:off x="143425" y="1267812"/>
            <a:ext cx="9932039" cy="762001"/>
          </a:xfrm>
          <a:prstGeom prst="rect">
            <a:avLst/>
          </a:prstGeom>
        </p:spPr>
        <p:txBody>
          <a:bodyPr anchor="t" rtlCol="false" tIns="0" lIns="0" bIns="0" rIns="0">
            <a:spAutoFit/>
          </a:bodyPr>
          <a:lstStyle/>
          <a:p>
            <a:pPr>
              <a:lnSpc>
                <a:spcPts val="6299"/>
              </a:lnSpc>
              <a:spcBef>
                <a:spcPct val="0"/>
              </a:spcBef>
            </a:pPr>
            <a:r>
              <a:rPr lang="en-US" sz="4499">
                <a:solidFill>
                  <a:srgbClr val="F4F4F4"/>
                </a:solidFill>
                <a:latin typeface="Fira Sans"/>
              </a:rPr>
              <a:t>4.Deployment:</a:t>
            </a:r>
          </a:p>
        </p:txBody>
      </p:sp>
      <p:sp>
        <p:nvSpPr>
          <p:cNvPr name="TextBox 8" id="8"/>
          <p:cNvSpPr txBox="true"/>
          <p:nvPr/>
        </p:nvSpPr>
        <p:spPr>
          <a:xfrm rot="0">
            <a:off x="143425" y="2047796"/>
            <a:ext cx="11866568"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The trained Restaurent Bot and associated code are deployed into a GitHub repository</a:t>
            </a:r>
          </a:p>
        </p:txBody>
      </p:sp>
      <p:sp>
        <p:nvSpPr>
          <p:cNvPr name="TextBox 9" id="9"/>
          <p:cNvSpPr txBox="true"/>
          <p:nvPr/>
        </p:nvSpPr>
        <p:spPr>
          <a:xfrm rot="0">
            <a:off x="143425" y="3181271"/>
            <a:ext cx="13751395" cy="5810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Included instructions for setting up the environment and running the code.</a:t>
            </a:r>
          </a:p>
        </p:txBody>
      </p:sp>
      <p:sp>
        <p:nvSpPr>
          <p:cNvPr name="TextBox 10" id="10"/>
          <p:cNvSpPr txBox="true"/>
          <p:nvPr/>
        </p:nvSpPr>
        <p:spPr>
          <a:xfrm rot="0">
            <a:off x="143425" y="3781346"/>
            <a:ext cx="14546201"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Created documentation and README files explaining the project, algorithm, and deployment instructions.</a:t>
            </a:r>
          </a:p>
        </p:txBody>
      </p:sp>
      <p:sp>
        <p:nvSpPr>
          <p:cNvPr name="TextBox 11" id="11"/>
          <p:cNvSpPr txBox="true"/>
          <p:nvPr/>
        </p:nvSpPr>
        <p:spPr>
          <a:xfrm rot="0">
            <a:off x="143425" y="4952920"/>
            <a:ext cx="9932039" cy="762001"/>
          </a:xfrm>
          <a:prstGeom prst="rect">
            <a:avLst/>
          </a:prstGeom>
        </p:spPr>
        <p:txBody>
          <a:bodyPr anchor="t" rtlCol="false" tIns="0" lIns="0" bIns="0" rIns="0">
            <a:spAutoFit/>
          </a:bodyPr>
          <a:lstStyle/>
          <a:p>
            <a:pPr>
              <a:lnSpc>
                <a:spcPts val="6299"/>
              </a:lnSpc>
              <a:spcBef>
                <a:spcPct val="0"/>
              </a:spcBef>
            </a:pPr>
            <a:r>
              <a:rPr lang="en-US" sz="4499">
                <a:solidFill>
                  <a:srgbClr val="F4F4F4"/>
                </a:solidFill>
                <a:latin typeface="Fira Sans"/>
              </a:rPr>
              <a:t>5.Performance Evaluation:</a:t>
            </a:r>
          </a:p>
        </p:txBody>
      </p:sp>
      <p:sp>
        <p:nvSpPr>
          <p:cNvPr name="TextBox 12" id="12"/>
          <p:cNvSpPr txBox="true"/>
          <p:nvPr/>
        </p:nvSpPr>
        <p:spPr>
          <a:xfrm rot="0">
            <a:off x="143425" y="6724571"/>
            <a:ext cx="18338564"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Sentiment Analysis: Use sentiment analysis to gauge user satisfaction based on the sentiment expressed during conversations.</a:t>
            </a:r>
          </a:p>
        </p:txBody>
      </p:sp>
      <p:sp>
        <p:nvSpPr>
          <p:cNvPr name="TextBox 13" id="13"/>
          <p:cNvSpPr txBox="true"/>
          <p:nvPr/>
        </p:nvSpPr>
        <p:spPr>
          <a:xfrm rot="0">
            <a:off x="143425" y="5591096"/>
            <a:ext cx="18144575"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User Interaction Analysis: Evaluate the chatbot's performance by analyzing interactions between users and the bot.</a:t>
            </a:r>
          </a:p>
        </p:txBody>
      </p:sp>
      <p:sp>
        <p:nvSpPr>
          <p:cNvPr name="TextBox 14" id="14"/>
          <p:cNvSpPr txBox="true"/>
          <p:nvPr/>
        </p:nvSpPr>
        <p:spPr>
          <a:xfrm rot="0">
            <a:off x="143425" y="7858045"/>
            <a:ext cx="18338564"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Accuracy Assessment: Measure the accuracy of the chatbot's responses by comparing them to expected outcomes</a:t>
            </a:r>
          </a:p>
        </p:txBody>
      </p:sp>
      <p:sp>
        <p:nvSpPr>
          <p:cNvPr name="TextBox 15" id="15"/>
          <p:cNvSpPr txBox="true"/>
          <p:nvPr/>
        </p:nvSpPr>
        <p:spPr>
          <a:xfrm rot="0">
            <a:off x="143425" y="8991520"/>
            <a:ext cx="18338564" cy="1114425"/>
          </a:xfrm>
          <a:prstGeom prst="rect">
            <a:avLst/>
          </a:prstGeom>
        </p:spPr>
        <p:txBody>
          <a:bodyPr anchor="t" rtlCol="false" tIns="0" lIns="0" bIns="0" rIns="0">
            <a:spAutoFit/>
          </a:bodyPr>
          <a:lstStyle/>
          <a:p>
            <a:pPr marL="647703" indent="-323852" lvl="1">
              <a:lnSpc>
                <a:spcPts val="4200"/>
              </a:lnSpc>
              <a:buFont typeface="Arial"/>
              <a:buChar char="•"/>
            </a:pPr>
            <a:r>
              <a:rPr lang="en-US" sz="3000">
                <a:solidFill>
                  <a:srgbClr val="F4F4F4"/>
                </a:solidFill>
                <a:latin typeface="Times New Roman"/>
              </a:rPr>
              <a:t>Error Analysis: Conduct an error analysis to identify common mistakes made by the chatbot and areas for improvement.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AutoShape 2" id="2"/>
          <p:cNvSpPr/>
          <p:nvPr/>
        </p:nvSpPr>
        <p:spPr>
          <a:xfrm rot="0">
            <a:off x="2428963" y="1663081"/>
            <a:ext cx="15267301" cy="8081619"/>
          </a:xfrm>
          <a:prstGeom prst="rect">
            <a:avLst/>
          </a:prstGeom>
          <a:solidFill>
            <a:srgbClr val="F4F4F4"/>
          </a:solidFill>
        </p:spPr>
      </p:sp>
      <p:sp>
        <p:nvSpPr>
          <p:cNvPr name="Freeform 3" id="3"/>
          <p:cNvSpPr/>
          <p:nvPr/>
        </p:nvSpPr>
        <p:spPr>
          <a:xfrm flipH="false" flipV="false" rot="0">
            <a:off x="2428963" y="1663081"/>
            <a:ext cx="15267301" cy="8081619"/>
          </a:xfrm>
          <a:custGeom>
            <a:avLst/>
            <a:gdLst/>
            <a:ahLst/>
            <a:cxnLst/>
            <a:rect r="r" b="b" t="t" l="l"/>
            <a:pathLst>
              <a:path h="8081619" w="15267301">
                <a:moveTo>
                  <a:pt x="0" y="0"/>
                </a:moveTo>
                <a:lnTo>
                  <a:pt x="15267301" y="0"/>
                </a:lnTo>
                <a:lnTo>
                  <a:pt x="15267301" y="8081619"/>
                </a:lnTo>
                <a:lnTo>
                  <a:pt x="0" y="8081619"/>
                </a:lnTo>
                <a:lnTo>
                  <a:pt x="0" y="0"/>
                </a:lnTo>
                <a:close/>
              </a:path>
            </a:pathLst>
          </a:custGeom>
          <a:blipFill>
            <a:blip r:embed="rId2"/>
            <a:stretch>
              <a:fillRect l="-5955" t="-699" r="-653" b="0"/>
            </a:stretch>
          </a:blipFill>
        </p:spPr>
      </p:sp>
      <p:sp>
        <p:nvSpPr>
          <p:cNvPr name="TextBox 4" id="4"/>
          <p:cNvSpPr txBox="true"/>
          <p:nvPr/>
        </p:nvSpPr>
        <p:spPr>
          <a:xfrm rot="0">
            <a:off x="506399" y="233894"/>
            <a:ext cx="3845129"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RESULT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DAGBYJZkLl4</dc:identifier>
  <dcterms:modified xsi:type="dcterms:W3CDTF">2011-08-01T06:04:30Z</dcterms:modified>
  <cp:revision>1</cp:revision>
  <dc:title>RESTAURENT</dc:title>
</cp:coreProperties>
</file>

<file path=docProps/thumbnail.jpeg>
</file>